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1" r:id="rId4"/>
    <p:sldId id="257" r:id="rId5"/>
    <p:sldId id="259" r:id="rId6"/>
    <p:sldId id="263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E5C"/>
    <a:srgbClr val="FEE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3"/>
    <p:restoredTop sz="95970"/>
  </p:normalViewPr>
  <p:slideViewPr>
    <p:cSldViewPr snapToGrid="0" snapToObjects="1">
      <p:cViewPr>
        <p:scale>
          <a:sx n="93" d="100"/>
          <a:sy n="93" d="100"/>
        </p:scale>
        <p:origin x="-58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y\Desktop\Prezentacja%20FinSim%20-%20wynik,%20przychody,%20koszt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y\Desktop\Prezentacja%20FinSim%20-%20wynik,%20przychody,%20koszt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y\Desktop\Prezentacja%20FinSim%20-%20wynik,%20przychody,%20koszty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Wynik netto</a:t>
            </a:r>
          </a:p>
        </c:rich>
      </c:tx>
      <c:layout>
        <c:manualLayout>
          <c:xMode val="edge"/>
          <c:yMode val="edge"/>
          <c:x val="0.38420929420540573"/>
          <c:y val="5.9980108030324557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3848193218271959E-2"/>
          <c:y val="0.16105063138294154"/>
          <c:w val="0.92931678994671074"/>
          <c:h val="0.75467973283000689"/>
        </c:manualLayout>
      </c:layout>
      <c:lineChart>
        <c:grouping val="standard"/>
        <c:varyColors val="0"/>
        <c:ser>
          <c:idx val="2"/>
          <c:order val="0"/>
          <c:tx>
            <c:strRef>
              <c:f>'Wynik finansowy'!$A$4</c:f>
              <c:strCache>
                <c:ptCount val="1"/>
                <c:pt idx="0">
                  <c:v>Wynik netto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ln>
                <a:solidFill>
                  <a:schemeClr val="accent6"/>
                </a:solidFill>
              </a:ln>
            </c:spPr>
          </c:marker>
          <c:dLbls>
            <c:dLbl>
              <c:idx val="10"/>
              <c:layout>
                <c:manualLayout>
                  <c:x val="-2.0378854158381705E-2"/>
                  <c:y val="5.198553570634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05-AF42-831E-5BD8271674EC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'Wynik finansowy'!$B$1:$L$1</c:f>
              <c:strCache>
                <c:ptCount val="11"/>
                <c:pt idx="0">
                  <c:v>Q0</c:v>
                </c:pt>
                <c:pt idx="1">
                  <c:v>Q1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Q5</c:v>
                </c:pt>
                <c:pt idx="6">
                  <c:v>Q6</c:v>
                </c:pt>
                <c:pt idx="7">
                  <c:v>Q7</c:v>
                </c:pt>
                <c:pt idx="8">
                  <c:v>Q8</c:v>
                </c:pt>
                <c:pt idx="9">
                  <c:v>Q9</c:v>
                </c:pt>
                <c:pt idx="10">
                  <c:v>Q10</c:v>
                </c:pt>
              </c:strCache>
            </c:strRef>
          </c:cat>
          <c:val>
            <c:numRef>
              <c:f>'Wynik finansowy'!$B$4:$L$4</c:f>
              <c:numCache>
                <c:formatCode>General</c:formatCode>
                <c:ptCount val="11"/>
                <c:pt idx="0">
                  <c:v>21</c:v>
                </c:pt>
                <c:pt idx="1">
                  <c:v>-18</c:v>
                </c:pt>
                <c:pt idx="2">
                  <c:v>-3</c:v>
                </c:pt>
                <c:pt idx="3">
                  <c:v>33</c:v>
                </c:pt>
                <c:pt idx="4">
                  <c:v>46</c:v>
                </c:pt>
                <c:pt idx="5">
                  <c:v>56</c:v>
                </c:pt>
                <c:pt idx="6">
                  <c:v>59</c:v>
                </c:pt>
                <c:pt idx="7">
                  <c:v>138</c:v>
                </c:pt>
                <c:pt idx="8">
                  <c:v>129</c:v>
                </c:pt>
                <c:pt idx="9">
                  <c:v>154</c:v>
                </c:pt>
                <c:pt idx="10">
                  <c:v>371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F05-AF42-831E-5BD8271674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862912"/>
        <c:axId val="33201472"/>
      </c:lineChart>
      <c:catAx>
        <c:axId val="37862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crossAx val="33201472"/>
        <c:crosses val="autoZero"/>
        <c:auto val="1"/>
        <c:lblAlgn val="ctr"/>
        <c:lblOffset val="100"/>
        <c:noMultiLvlLbl val="0"/>
      </c:catAx>
      <c:valAx>
        <c:axId val="33201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pl-PL"/>
                  <a:t>mln PLN</a:t>
                </a:r>
              </a:p>
            </c:rich>
          </c:tx>
          <c:layout>
            <c:manualLayout>
              <c:xMode val="edge"/>
              <c:yMode val="edge"/>
              <c:x val="0"/>
              <c:y val="2.3826717666291033E-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37862912"/>
        <c:crosses val="autoZero"/>
        <c:crossBetween val="between"/>
      </c:valAx>
      <c:spPr>
        <a:solidFill>
          <a:schemeClr val="bg1">
            <a:lumMod val="50000"/>
            <a:lumOff val="50000"/>
            <a:alpha val="50000"/>
          </a:schemeClr>
        </a:solidFill>
      </c:spPr>
    </c:plotArea>
    <c:legend>
      <c:legendPos val="t"/>
      <c:layout>
        <c:manualLayout>
          <c:xMode val="edge"/>
          <c:yMode val="edge"/>
          <c:x val="0.32594607492245309"/>
          <c:y val="0.92235673930589179"/>
          <c:w val="0.37834340783159681"/>
          <c:h val="5.8379058549884656E-2"/>
        </c:manualLayout>
      </c:layout>
      <c:overlay val="0"/>
    </c:legend>
    <c:plotVisOnly val="1"/>
    <c:dispBlanksAs val="gap"/>
    <c:showDLblsOverMax val="0"/>
  </c:chart>
  <c:spPr>
    <a:solidFill>
      <a:schemeClr val="bg1">
        <a:alpha val="50000"/>
      </a:schemeClr>
    </a:solidFill>
    <a:effectLst>
      <a:softEdge rad="31750"/>
    </a:effectLst>
  </c:spPr>
  <c:txPr>
    <a:bodyPr/>
    <a:lstStyle/>
    <a:p>
      <a:pPr>
        <a:defRPr b="0" i="0">
          <a:latin typeface="Arial Narrow" panose="020B0604020202020204" pitchFamily="34" charset="0"/>
          <a:cs typeface="Arial Narrow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title>
      <c:layout>
        <c:manualLayout>
          <c:xMode val="edge"/>
          <c:yMode val="edge"/>
          <c:x val="0.4015585569857317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3848193218271959E-2"/>
          <c:y val="0.16105063138294154"/>
          <c:w val="0.92931678994671019"/>
          <c:h val="0.75467973283000733"/>
        </c:manualLayout>
      </c:layout>
      <c:lineChart>
        <c:grouping val="standard"/>
        <c:varyColors val="0"/>
        <c:ser>
          <c:idx val="2"/>
          <c:order val="0"/>
          <c:tx>
            <c:strRef>
              <c:f>Przychody!$A$24</c:f>
              <c:strCache>
                <c:ptCount val="1"/>
                <c:pt idx="0">
                  <c:v>Przychody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ln>
                <a:solidFill>
                  <a:schemeClr val="accent6"/>
                </a:solidFill>
              </a:ln>
            </c:spPr>
          </c:marker>
          <c:dLbls>
            <c:dLbl>
              <c:idx val="10"/>
              <c:layout>
                <c:manualLayout>
                  <c:x val="-2.0378854158381695E-2"/>
                  <c:y val="5.198553570634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92-5445-B926-47A31B915C29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Przychody!$B$23:$L$23</c:f>
              <c:strCache>
                <c:ptCount val="11"/>
                <c:pt idx="0">
                  <c:v>Q0</c:v>
                </c:pt>
                <c:pt idx="1">
                  <c:v>Q1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Q5</c:v>
                </c:pt>
                <c:pt idx="6">
                  <c:v>Q6</c:v>
                </c:pt>
                <c:pt idx="7">
                  <c:v>Q7</c:v>
                </c:pt>
                <c:pt idx="8">
                  <c:v>Q8</c:v>
                </c:pt>
                <c:pt idx="9">
                  <c:v>Q9</c:v>
                </c:pt>
                <c:pt idx="10">
                  <c:v>Q10</c:v>
                </c:pt>
              </c:strCache>
            </c:strRef>
          </c:cat>
          <c:val>
            <c:numRef>
              <c:f>Przychody!$B$24:$L$24</c:f>
              <c:numCache>
                <c:formatCode>General</c:formatCode>
                <c:ptCount val="11"/>
                <c:pt idx="0">
                  <c:v>99</c:v>
                </c:pt>
                <c:pt idx="1">
                  <c:v>71</c:v>
                </c:pt>
                <c:pt idx="2">
                  <c:v>83</c:v>
                </c:pt>
                <c:pt idx="3">
                  <c:v>136</c:v>
                </c:pt>
                <c:pt idx="4">
                  <c:v>166</c:v>
                </c:pt>
                <c:pt idx="5">
                  <c:v>222</c:v>
                </c:pt>
                <c:pt idx="6">
                  <c:v>263</c:v>
                </c:pt>
                <c:pt idx="7">
                  <c:v>340</c:v>
                </c:pt>
                <c:pt idx="8">
                  <c:v>411</c:v>
                </c:pt>
                <c:pt idx="9">
                  <c:v>437</c:v>
                </c:pt>
                <c:pt idx="10">
                  <c:v>640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A92-5445-B926-47A31B915C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400064"/>
        <c:axId val="35374208"/>
      </c:lineChart>
      <c:catAx>
        <c:axId val="45400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crossAx val="35374208"/>
        <c:crosses val="autoZero"/>
        <c:auto val="1"/>
        <c:lblAlgn val="ctr"/>
        <c:lblOffset val="100"/>
        <c:noMultiLvlLbl val="0"/>
      </c:catAx>
      <c:valAx>
        <c:axId val="3537420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pl-PL"/>
                  <a:t>mln PLN</a:t>
                </a:r>
              </a:p>
            </c:rich>
          </c:tx>
          <c:layout>
            <c:manualLayout>
              <c:xMode val="edge"/>
              <c:yMode val="edge"/>
              <c:x val="2.1095539649033693E-4"/>
              <c:y val="6.5468937799549652E-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45400064"/>
        <c:crosses val="autoZero"/>
        <c:crossBetween val="between"/>
      </c:valAx>
      <c:spPr>
        <a:solidFill>
          <a:schemeClr val="bg1">
            <a:lumMod val="50000"/>
            <a:lumOff val="50000"/>
            <a:alpha val="50000"/>
          </a:schemeClr>
        </a:solidFill>
      </c:spPr>
    </c:plotArea>
    <c:legend>
      <c:legendPos val="t"/>
      <c:layout>
        <c:manualLayout>
          <c:xMode val="edge"/>
          <c:yMode val="edge"/>
          <c:x val="0.32594607492245342"/>
          <c:y val="0.92235673930589179"/>
          <c:w val="0.37834340783159681"/>
          <c:h val="5.8379058549884656E-2"/>
        </c:manualLayout>
      </c:layout>
      <c:overlay val="0"/>
    </c:legend>
    <c:plotVisOnly val="1"/>
    <c:dispBlanksAs val="gap"/>
    <c:showDLblsOverMax val="0"/>
  </c:chart>
  <c:spPr>
    <a:solidFill>
      <a:schemeClr val="bg1">
        <a:alpha val="50000"/>
      </a:schemeClr>
    </a:solidFill>
    <a:effectLst>
      <a:softEdge rad="31750"/>
    </a:effectLst>
  </c:spPr>
  <c:txPr>
    <a:bodyPr/>
    <a:lstStyle/>
    <a:p>
      <a:pPr>
        <a:defRPr b="0" i="0">
          <a:latin typeface="Arial Narrow" panose="020B0604020202020204" pitchFamily="34" charset="0"/>
          <a:cs typeface="Arial Narrow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title>
      <c:layout>
        <c:manualLayout>
          <c:xMode val="edge"/>
          <c:yMode val="edge"/>
          <c:x val="0.4291826311762256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3848193218271959E-2"/>
          <c:y val="0.16105063138294154"/>
          <c:w val="0.92931678994670974"/>
          <c:h val="0.75467973283000778"/>
        </c:manualLayout>
      </c:layout>
      <c:lineChart>
        <c:grouping val="standard"/>
        <c:varyColors val="0"/>
        <c:ser>
          <c:idx val="2"/>
          <c:order val="0"/>
          <c:tx>
            <c:strRef>
              <c:f>Koszty!$A$37</c:f>
              <c:strCache>
                <c:ptCount val="1"/>
                <c:pt idx="0">
                  <c:v>Koszty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ln>
                <a:solidFill>
                  <a:schemeClr val="accent6"/>
                </a:solidFill>
              </a:ln>
            </c:spPr>
          </c:marker>
          <c:dLbls>
            <c:dLbl>
              <c:idx val="6"/>
              <c:layout>
                <c:manualLayout>
                  <c:x val="-2.6615269789618843E-2"/>
                  <c:y val="-4.6086559365694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B0-2F42-A3A6-B045A3F06373}"/>
                </c:ext>
              </c:extLst>
            </c:dLbl>
            <c:dLbl>
              <c:idx val="10"/>
              <c:layout>
                <c:manualLayout>
                  <c:x val="-2.0378854158381685E-2"/>
                  <c:y val="5.198553570634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B0-2F42-A3A6-B045A3F06373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Koszty!$B$36:$L$36</c:f>
              <c:strCache>
                <c:ptCount val="11"/>
                <c:pt idx="0">
                  <c:v>Q0</c:v>
                </c:pt>
                <c:pt idx="1">
                  <c:v>Q1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Q5</c:v>
                </c:pt>
                <c:pt idx="6">
                  <c:v>Q6</c:v>
                </c:pt>
                <c:pt idx="7">
                  <c:v>Q7</c:v>
                </c:pt>
                <c:pt idx="8">
                  <c:v>Q8</c:v>
                </c:pt>
                <c:pt idx="9">
                  <c:v>Q9</c:v>
                </c:pt>
                <c:pt idx="10">
                  <c:v>Q10</c:v>
                </c:pt>
              </c:strCache>
            </c:strRef>
          </c:cat>
          <c:val>
            <c:numRef>
              <c:f>Koszty!$B$37:$L$37</c:f>
              <c:numCache>
                <c:formatCode>General</c:formatCode>
                <c:ptCount val="11"/>
                <c:pt idx="0">
                  <c:v>73</c:v>
                </c:pt>
                <c:pt idx="1">
                  <c:v>87</c:v>
                </c:pt>
                <c:pt idx="2">
                  <c:v>87</c:v>
                </c:pt>
                <c:pt idx="3">
                  <c:v>96</c:v>
                </c:pt>
                <c:pt idx="4">
                  <c:v>111</c:v>
                </c:pt>
                <c:pt idx="5">
                  <c:v>156</c:v>
                </c:pt>
                <c:pt idx="6">
                  <c:v>192</c:v>
                </c:pt>
                <c:pt idx="7">
                  <c:v>176</c:v>
                </c:pt>
                <c:pt idx="8">
                  <c:v>257</c:v>
                </c:pt>
                <c:pt idx="9">
                  <c:v>253</c:v>
                </c:pt>
                <c:pt idx="10">
                  <c:v>198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3B0-2F42-A3A6-B045A3F063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401600"/>
        <c:axId val="35375936"/>
      </c:lineChart>
      <c:catAx>
        <c:axId val="45401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crossAx val="35375936"/>
        <c:crosses val="autoZero"/>
        <c:auto val="1"/>
        <c:lblAlgn val="ctr"/>
        <c:lblOffset val="100"/>
        <c:noMultiLvlLbl val="0"/>
      </c:catAx>
      <c:valAx>
        <c:axId val="3537593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pl-PL"/>
                  <a:t>mln PLN</a:t>
                </a:r>
              </a:p>
            </c:rich>
          </c:tx>
          <c:layout>
            <c:manualLayout>
              <c:xMode val="edge"/>
              <c:yMode val="edge"/>
              <c:x val="0"/>
              <c:y val="3.6649367001550018E-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45401600"/>
        <c:crosses val="autoZero"/>
        <c:crossBetween val="between"/>
      </c:valAx>
      <c:spPr>
        <a:solidFill>
          <a:schemeClr val="bg1">
            <a:lumMod val="50000"/>
            <a:lumOff val="50000"/>
            <a:alpha val="50000"/>
          </a:schemeClr>
        </a:solidFill>
      </c:spPr>
    </c:plotArea>
    <c:legend>
      <c:legendPos val="t"/>
      <c:layout>
        <c:manualLayout>
          <c:xMode val="edge"/>
          <c:yMode val="edge"/>
          <c:x val="0.3259460749224537"/>
          <c:y val="0.92235673930589179"/>
          <c:w val="0.37834340783159681"/>
          <c:h val="5.8379058549884656E-2"/>
        </c:manualLayout>
      </c:layout>
      <c:overlay val="0"/>
    </c:legend>
    <c:plotVisOnly val="1"/>
    <c:dispBlanksAs val="gap"/>
    <c:showDLblsOverMax val="0"/>
  </c:chart>
  <c:spPr>
    <a:solidFill>
      <a:schemeClr val="bg1">
        <a:alpha val="50000"/>
      </a:schemeClr>
    </a:solidFill>
    <a:effectLst>
      <a:softEdge rad="31750"/>
    </a:effectLst>
  </c:spPr>
  <c:txPr>
    <a:bodyPr/>
    <a:lstStyle/>
    <a:p>
      <a:pPr>
        <a:defRPr b="0" i="0">
          <a:latin typeface="Arial Narrow" panose="020B0604020202020204" pitchFamily="34" charset="0"/>
          <a:cs typeface="Arial Narrow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baseline="0">
                <a:solidFill>
                  <a:schemeClr val="tx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r>
              <a:rPr lang="pl-PL" noProof="0" dirty="0"/>
              <a:t>Wartość udzielonych kredytów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  <a:headEnd type="diamond" w="med" len="med"/>
            </a:ln>
            <a:effectLst/>
          </c:spPr>
          <c:marker>
            <c:symbol val="none"/>
          </c:marker>
          <c:dPt>
            <c:idx val="1"/>
            <c:bubble3D val="0"/>
            <c:spPr>
              <a:ln w="38100" cap="rnd">
                <a:solidFill>
                  <a:schemeClr val="accent6"/>
                </a:solidFill>
                <a:round/>
                <a:headEnd type="diamond" w="med" len="med"/>
                <a:tailEnd type="diamon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4DA-0341-BEBE-E3944DED439F}"/>
              </c:ext>
            </c:extLst>
          </c:dPt>
          <c:dPt>
            <c:idx val="2"/>
            <c:bubble3D val="0"/>
            <c:spPr>
              <a:ln w="38100" cap="rnd">
                <a:solidFill>
                  <a:schemeClr val="accent6"/>
                </a:solidFill>
                <a:round/>
                <a:headEnd type="none" w="med" len="med"/>
                <a:tailEnd type="none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DA-0341-BEBE-E3944DED439F}"/>
              </c:ext>
            </c:extLst>
          </c:dPt>
          <c:dPt>
            <c:idx val="3"/>
            <c:bubble3D val="0"/>
            <c:spPr>
              <a:ln w="38100" cap="rnd">
                <a:solidFill>
                  <a:schemeClr val="accent6"/>
                </a:solidFill>
                <a:round/>
                <a:headEnd type="diamond" w="med" len="med"/>
                <a:tailEnd type="diamon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4DA-0341-BEBE-E3944DED439F}"/>
              </c:ext>
            </c:extLst>
          </c:dPt>
          <c:dPt>
            <c:idx val="4"/>
            <c:bubble3D val="0"/>
            <c:spPr>
              <a:ln w="38100" cap="rnd">
                <a:solidFill>
                  <a:schemeClr val="accent6"/>
                </a:solidFill>
                <a:round/>
                <a:headEnd type="diamond" w="med" len="med"/>
                <a:tailEnd type="diamon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DA-0341-BEBE-E3944DED439F}"/>
              </c:ext>
            </c:extLst>
          </c:dPt>
          <c:dPt>
            <c:idx val="5"/>
            <c:bubble3D val="0"/>
            <c:spPr>
              <a:ln w="38100" cap="rnd">
                <a:solidFill>
                  <a:schemeClr val="accent6"/>
                </a:solidFill>
                <a:round/>
                <a:headEnd type="diamond" w="med" len="med"/>
                <a:tailEnd type="diamon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4DA-0341-BEBE-E3944DED439F}"/>
              </c:ext>
            </c:extLst>
          </c:dPt>
          <c:dPt>
            <c:idx val="6"/>
            <c:bubble3D val="0"/>
            <c:spPr>
              <a:ln w="38100" cap="rnd">
                <a:solidFill>
                  <a:schemeClr val="accent6"/>
                </a:solidFill>
                <a:round/>
                <a:headEnd type="diamond" w="med" len="med"/>
                <a:tailEnd type="diamon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DA-0341-BEBE-E3944DED439F}"/>
              </c:ext>
            </c:extLst>
          </c:dPt>
          <c:dPt>
            <c:idx val="7"/>
            <c:bubble3D val="0"/>
            <c:spPr>
              <a:ln w="38100" cap="rnd">
                <a:solidFill>
                  <a:schemeClr val="accent6"/>
                </a:solidFill>
                <a:round/>
                <a:headEnd type="diamond" w="med" len="med"/>
                <a:tailEnd type="diamon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4DA-0341-BEBE-E3944DED439F}"/>
              </c:ext>
            </c:extLst>
          </c:dPt>
          <c:dPt>
            <c:idx val="8"/>
            <c:bubble3D val="0"/>
            <c:spPr>
              <a:ln w="38100" cap="rnd">
                <a:solidFill>
                  <a:schemeClr val="accent6"/>
                </a:solidFill>
                <a:round/>
                <a:headEnd type="none" w="med" len="med"/>
                <a:tailEnd type="none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DA-0341-BEBE-E3944DED439F}"/>
              </c:ext>
            </c:extLst>
          </c:dPt>
          <c:dPt>
            <c:idx val="9"/>
            <c:bubble3D val="0"/>
            <c:spPr>
              <a:ln w="38100" cap="rnd">
                <a:solidFill>
                  <a:schemeClr val="accent6"/>
                </a:solidFill>
                <a:round/>
                <a:headEnd type="diamond" w="med" len="med"/>
                <a:tailEnd type="diamon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4DA-0341-BEBE-E3944DED439F}"/>
              </c:ext>
            </c:extLst>
          </c:dPt>
          <c:dPt>
            <c:idx val="10"/>
            <c:bubble3D val="0"/>
            <c:spPr>
              <a:ln w="38100" cap="rnd">
                <a:solidFill>
                  <a:schemeClr val="accent6"/>
                </a:solidFill>
                <a:round/>
                <a:headEnd type="diamond" w="med" len="med"/>
                <a:tailEnd type="diamon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DA-0341-BEBE-E3944DED43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Arkusz1!$A$2:$A$12</c:f>
              <c:strCache>
                <c:ptCount val="11"/>
                <c:pt idx="0">
                  <c:v>Q0</c:v>
                </c:pt>
                <c:pt idx="1">
                  <c:v>Q1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Q5</c:v>
                </c:pt>
                <c:pt idx="6">
                  <c:v>Q6</c:v>
                </c:pt>
                <c:pt idx="7">
                  <c:v>Q7</c:v>
                </c:pt>
                <c:pt idx="8">
                  <c:v>Q8</c:v>
                </c:pt>
                <c:pt idx="9">
                  <c:v>Q9</c:v>
                </c:pt>
                <c:pt idx="10">
                  <c:v>Q10</c:v>
                </c:pt>
              </c:strCache>
            </c:strRef>
          </c:cat>
          <c:val>
            <c:numRef>
              <c:f>Arkusz1!$B$2:$B$12</c:f>
              <c:numCache>
                <c:formatCode>#,##0</c:formatCode>
                <c:ptCount val="11"/>
                <c:pt idx="0">
                  <c:v>4832</c:v>
                </c:pt>
                <c:pt idx="1">
                  <c:v>4486</c:v>
                </c:pt>
                <c:pt idx="2">
                  <c:v>4066</c:v>
                </c:pt>
                <c:pt idx="3">
                  <c:v>6017</c:v>
                </c:pt>
                <c:pt idx="4">
                  <c:v>7814</c:v>
                </c:pt>
                <c:pt idx="5">
                  <c:v>9253</c:v>
                </c:pt>
                <c:pt idx="6">
                  <c:v>10095</c:v>
                </c:pt>
                <c:pt idx="7">
                  <c:v>11874</c:v>
                </c:pt>
                <c:pt idx="8">
                  <c:v>13608</c:v>
                </c:pt>
                <c:pt idx="9">
                  <c:v>13808</c:v>
                </c:pt>
                <c:pt idx="10">
                  <c:v>14180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4DA-0341-BEBE-E3944DED439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851776"/>
        <c:axId val="35378816"/>
      </c:lineChart>
      <c:catAx>
        <c:axId val="7585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pl-PL"/>
          </a:p>
        </c:txPr>
        <c:crossAx val="35378816"/>
        <c:crosses val="autoZero"/>
        <c:auto val="1"/>
        <c:lblAlgn val="ctr"/>
        <c:lblOffset val="100"/>
        <c:noMultiLvlLbl val="0"/>
      </c:catAx>
      <c:valAx>
        <c:axId val="353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pl-PL"/>
          </a:p>
        </c:txPr>
        <c:crossAx val="75851776"/>
        <c:crosses val="autoZero"/>
        <c:crossBetween val="between"/>
      </c:valAx>
      <c:spPr>
        <a:solidFill>
          <a:schemeClr val="bg1">
            <a:lumMod val="50000"/>
            <a:lumOff val="50000"/>
            <a:alpha val="50000"/>
          </a:schemeClr>
        </a:solid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alpha val="50000"/>
      </a:schemeClr>
    </a:solidFill>
    <a:ln>
      <a:noFill/>
    </a:ln>
    <a:effectLst>
      <a:softEdge rad="31750"/>
    </a:effectLst>
  </c:spPr>
  <c:txPr>
    <a:bodyPr/>
    <a:lstStyle/>
    <a:p>
      <a:pPr>
        <a:defRPr b="0" i="0">
          <a:latin typeface="Arial Narrow" panose="020B0604020202020204" pitchFamily="34" charset="0"/>
          <a:cs typeface="Arial Narrow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baseline="0">
                <a:solidFill>
                  <a:schemeClr val="tx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r>
              <a:rPr lang="pl-PL" noProof="0" dirty="0"/>
              <a:t>Kurs</a:t>
            </a:r>
            <a:r>
              <a:rPr lang="pl-PL" baseline="0" noProof="0" dirty="0"/>
              <a:t> akcji</a:t>
            </a:r>
            <a:endParaRPr lang="pl-PL" noProof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  <a:headEnd type="diamond" w="med" len="med"/>
            </a:ln>
            <a:effectLst/>
          </c:spPr>
          <c:marker>
            <c:symbol val="none"/>
          </c:marker>
          <c:dPt>
            <c:idx val="1"/>
            <c:bubble3D val="0"/>
            <c:spPr>
              <a:ln w="38100" cap="rnd">
                <a:solidFill>
                  <a:schemeClr val="accent6"/>
                </a:solidFill>
                <a:round/>
                <a:headEnd type="diamond" w="med" len="med"/>
                <a:tailEnd type="diamon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B6-4743-87D5-4583314C6703}"/>
              </c:ext>
            </c:extLst>
          </c:dPt>
          <c:dPt>
            <c:idx val="2"/>
            <c:bubble3D val="0"/>
            <c:spPr>
              <a:ln w="38100" cap="rnd">
                <a:solidFill>
                  <a:schemeClr val="accent6"/>
                </a:solidFill>
                <a:round/>
                <a:headEnd type="none" w="med" len="med"/>
                <a:tailEnd type="none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B6-4743-87D5-4583314C6703}"/>
              </c:ext>
            </c:extLst>
          </c:dPt>
          <c:dPt>
            <c:idx val="3"/>
            <c:bubble3D val="0"/>
            <c:spPr>
              <a:ln w="38100" cap="rnd">
                <a:solidFill>
                  <a:schemeClr val="accent6"/>
                </a:solidFill>
                <a:round/>
                <a:headEnd type="diamond" w="med" len="med"/>
                <a:tailEnd type="diamon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B6-4743-87D5-4583314C6703}"/>
              </c:ext>
            </c:extLst>
          </c:dPt>
          <c:dPt>
            <c:idx val="4"/>
            <c:bubble3D val="0"/>
            <c:spPr>
              <a:ln w="38100" cap="rnd">
                <a:solidFill>
                  <a:schemeClr val="accent6"/>
                </a:solidFill>
                <a:round/>
                <a:headEnd type="diamond" w="med" len="med"/>
                <a:tailEnd type="diamon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B6-4743-87D5-4583314C6703}"/>
              </c:ext>
            </c:extLst>
          </c:dPt>
          <c:dPt>
            <c:idx val="5"/>
            <c:bubble3D val="0"/>
            <c:spPr>
              <a:ln w="38100" cap="rnd">
                <a:solidFill>
                  <a:schemeClr val="accent6"/>
                </a:solidFill>
                <a:round/>
                <a:headEnd type="diamond" w="med" len="med"/>
                <a:tailEnd type="diamon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9B6-4743-87D5-4583314C6703}"/>
              </c:ext>
            </c:extLst>
          </c:dPt>
          <c:dPt>
            <c:idx val="6"/>
            <c:bubble3D val="0"/>
            <c:spPr>
              <a:ln w="38100" cap="rnd">
                <a:solidFill>
                  <a:schemeClr val="accent6"/>
                </a:solidFill>
                <a:round/>
                <a:headEnd type="diamond" w="med" len="med"/>
                <a:tailEnd type="diamon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9B6-4743-87D5-4583314C6703}"/>
              </c:ext>
            </c:extLst>
          </c:dPt>
          <c:dPt>
            <c:idx val="7"/>
            <c:bubble3D val="0"/>
            <c:spPr>
              <a:ln w="38100" cap="rnd">
                <a:solidFill>
                  <a:schemeClr val="accent6"/>
                </a:solidFill>
                <a:round/>
                <a:headEnd type="diamond" w="med" len="med"/>
                <a:tailEnd type="diamon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9B6-4743-87D5-4583314C6703}"/>
              </c:ext>
            </c:extLst>
          </c:dPt>
          <c:dPt>
            <c:idx val="8"/>
            <c:bubble3D val="0"/>
            <c:spPr>
              <a:ln w="38100" cap="rnd">
                <a:solidFill>
                  <a:schemeClr val="accent6"/>
                </a:solidFill>
                <a:round/>
                <a:headEnd type="none" w="med" len="med"/>
                <a:tailEnd type="none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9B6-4743-87D5-4583314C6703}"/>
              </c:ext>
            </c:extLst>
          </c:dPt>
          <c:dPt>
            <c:idx val="9"/>
            <c:bubble3D val="0"/>
            <c:spPr>
              <a:ln w="38100" cap="rnd">
                <a:solidFill>
                  <a:schemeClr val="accent6"/>
                </a:solidFill>
                <a:round/>
                <a:headEnd type="diamond" w="med" len="med"/>
                <a:tailEnd type="diamon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9B6-4743-87D5-4583314C67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Q0</c:v>
                </c:pt>
                <c:pt idx="1">
                  <c:v>Q1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Q5</c:v>
                </c:pt>
                <c:pt idx="6">
                  <c:v>Q6</c:v>
                </c:pt>
                <c:pt idx="7">
                  <c:v>Q7</c:v>
                </c:pt>
                <c:pt idx="8">
                  <c:v>Q8</c:v>
                </c:pt>
                <c:pt idx="9">
                  <c:v>Q9</c:v>
                </c:pt>
              </c:strCache>
            </c:strRef>
          </c:cat>
          <c:val>
            <c:numRef>
              <c:f>Arkusz1!$B$2:$B$11</c:f>
              <c:numCache>
                <c:formatCode>0.00</c:formatCode>
                <c:ptCount val="10"/>
                <c:pt idx="0">
                  <c:v>10</c:v>
                </c:pt>
                <c:pt idx="1">
                  <c:v>8.08</c:v>
                </c:pt>
                <c:pt idx="2">
                  <c:v>6.62</c:v>
                </c:pt>
                <c:pt idx="3">
                  <c:v>7.75</c:v>
                </c:pt>
                <c:pt idx="4">
                  <c:v>9.49</c:v>
                </c:pt>
                <c:pt idx="5">
                  <c:v>11.96</c:v>
                </c:pt>
                <c:pt idx="6">
                  <c:v>14.83</c:v>
                </c:pt>
                <c:pt idx="7">
                  <c:v>21.1</c:v>
                </c:pt>
                <c:pt idx="8">
                  <c:v>29.72</c:v>
                </c:pt>
                <c:pt idx="9">
                  <c:v>43.11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B9B6-4743-87D5-4583314C67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6000256"/>
        <c:axId val="35379968"/>
      </c:lineChart>
      <c:catAx>
        <c:axId val="7600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pl-PL"/>
          </a:p>
        </c:txPr>
        <c:crossAx val="35379968"/>
        <c:crosses val="autoZero"/>
        <c:auto val="1"/>
        <c:lblAlgn val="ctr"/>
        <c:lblOffset val="100"/>
        <c:noMultiLvlLbl val="0"/>
      </c:catAx>
      <c:valAx>
        <c:axId val="3537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pl-PL"/>
          </a:p>
        </c:txPr>
        <c:crossAx val="76000256"/>
        <c:crosses val="autoZero"/>
        <c:crossBetween val="between"/>
      </c:valAx>
      <c:spPr>
        <a:solidFill>
          <a:schemeClr val="bg1">
            <a:lumMod val="50000"/>
            <a:lumOff val="50000"/>
            <a:alpha val="50000"/>
          </a:schemeClr>
        </a:solid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alpha val="50000"/>
      </a:schemeClr>
    </a:solidFill>
    <a:ln>
      <a:noFill/>
    </a:ln>
    <a:effectLst>
      <a:softEdge rad="31750"/>
    </a:effectLst>
  </c:spPr>
  <c:txPr>
    <a:bodyPr/>
    <a:lstStyle/>
    <a:p>
      <a:pPr>
        <a:defRPr b="0" i="0">
          <a:latin typeface="Arial Narrow" panose="020B0604020202020204" pitchFamily="34" charset="0"/>
          <a:cs typeface="Arial Narrow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E00-5D0A-DF44-BFB1-AC47C0C5FEE5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0E6EF36-D155-6C47-B3ED-FBEDF47208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46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E00-5D0A-DF44-BFB1-AC47C0C5FEE5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0E6EF36-D155-6C47-B3ED-FBEDF47208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59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E00-5D0A-DF44-BFB1-AC47C0C5FEE5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0E6EF36-D155-6C47-B3ED-FBEDF47208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9025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E00-5D0A-DF44-BFB1-AC47C0C5FEE5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0E6EF36-D155-6C47-B3ED-FBEDF47208B8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604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E00-5D0A-DF44-BFB1-AC47C0C5FEE5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0E6EF36-D155-6C47-B3ED-FBEDF47208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235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E00-5D0A-DF44-BFB1-AC47C0C5FEE5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F36-D155-6C47-B3ED-FBEDF47208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655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E00-5D0A-DF44-BFB1-AC47C0C5FEE5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F36-D155-6C47-B3ED-FBEDF47208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7553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E00-5D0A-DF44-BFB1-AC47C0C5FEE5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F36-D155-6C47-B3ED-FBEDF47208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328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2440E00-5D0A-DF44-BFB1-AC47C0C5FEE5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0E6EF36-D155-6C47-B3ED-FBEDF47208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38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E00-5D0A-DF44-BFB1-AC47C0C5FEE5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F36-D155-6C47-B3ED-FBEDF47208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96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E00-5D0A-DF44-BFB1-AC47C0C5FEE5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0E6EF36-D155-6C47-B3ED-FBEDF47208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40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E00-5D0A-DF44-BFB1-AC47C0C5FEE5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F36-D155-6C47-B3ED-FBEDF47208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754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E00-5D0A-DF44-BFB1-AC47C0C5FEE5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F36-D155-6C47-B3ED-FBEDF47208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083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E00-5D0A-DF44-BFB1-AC47C0C5FEE5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F36-D155-6C47-B3ED-FBEDF47208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220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E00-5D0A-DF44-BFB1-AC47C0C5FEE5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F36-D155-6C47-B3ED-FBEDF47208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01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E00-5D0A-DF44-BFB1-AC47C0C5FEE5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F36-D155-6C47-B3ED-FBEDF47208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861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0E00-5D0A-DF44-BFB1-AC47C0C5FEE5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F36-D155-6C47-B3ED-FBEDF47208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762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0E00-5D0A-DF44-BFB1-AC47C0C5FEE5}" type="datetimeFigureOut">
              <a:rPr lang="pl-PL" smtClean="0"/>
              <a:t>2020-04-20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6EF36-D155-6C47-B3ED-FBEDF47208B8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5E6A96B3-944A-2640-8933-67A284F73B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alphaModFix amt="35000"/>
          </a:blip>
          <a:srcRect t="859" b="14767"/>
          <a:stretch/>
        </p:blipFill>
        <p:spPr>
          <a:xfrm>
            <a:off x="4" y="2"/>
            <a:ext cx="1219199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84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679D9D8-6455-494B-866A-05101A99D4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Aurum</a:t>
            </a:r>
            <a:r>
              <a:rPr lang="pl-PL" sz="8000" b="1" dirty="0">
                <a:latin typeface="Arial" panose="020B0604020202020204" pitchFamily="34" charset="0"/>
                <a:cs typeface="Arial" panose="020B0604020202020204" pitchFamily="34" charset="0"/>
              </a:rPr>
              <a:t> Bank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3031FEA-30F5-6144-ACBF-B8C1A42C8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8"/>
            <a:ext cx="8144134" cy="17210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Bartłomiej Balawejder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Dominika </a:t>
            </a:r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Fiałkiewicz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Daria </a:t>
            </a:r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Fornek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Patrycja Taborska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Angelika Twaróg</a:t>
            </a:r>
          </a:p>
        </p:txBody>
      </p:sp>
    </p:spTree>
    <p:extLst>
      <p:ext uri="{BB962C8B-B14F-4D97-AF65-F5344CB8AC3E}">
        <p14:creationId xmlns:p14="http://schemas.microsoft.com/office/powerpoint/2010/main" val="58725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429B2100-9D2B-444A-899E-FDA571EF9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242" t="3560" r="3880" b="791"/>
          <a:stretch/>
        </p:blipFill>
        <p:spPr>
          <a:xfrm rot="21425693">
            <a:off x="-234696" y="1834166"/>
            <a:ext cx="9470136" cy="555049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B1285A5B-D950-3F4F-A9CC-CA9D8CC22A4C}"/>
              </a:ext>
            </a:extLst>
          </p:cNvPr>
          <p:cNvSpPr txBox="1"/>
          <p:nvPr/>
        </p:nvSpPr>
        <p:spPr>
          <a:xfrm rot="21393352">
            <a:off x="1059179" y="2940704"/>
            <a:ext cx="6882385" cy="2882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400"/>
              </a:spcAft>
              <a:buFont typeface="+mj-lt"/>
              <a:buAutoNum type="arabicPeriod"/>
            </a:pPr>
            <a:r>
              <a:rPr lang="pl-PL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Ekspansja na rynku </a:t>
            </a:r>
          </a:p>
          <a:p>
            <a:pPr marL="514350" indent="-514350">
              <a:spcAft>
                <a:spcPts val="400"/>
              </a:spcAft>
              <a:buFont typeface="+mj-lt"/>
              <a:buAutoNum type="arabicPeriod"/>
            </a:pPr>
            <a:r>
              <a:rPr lang="pl-PL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Brak inwestycji w projekty</a:t>
            </a:r>
          </a:p>
          <a:p>
            <a:pPr marL="514350" indent="-514350">
              <a:spcAft>
                <a:spcPts val="400"/>
              </a:spcAft>
              <a:buFont typeface="+mj-lt"/>
              <a:buAutoNum type="arabicPeriod"/>
            </a:pPr>
            <a:r>
              <a:rPr lang="pl-PL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Dążenie do jak najlepszego ratingu</a:t>
            </a:r>
          </a:p>
          <a:p>
            <a:pPr marL="514350" indent="-514350">
              <a:spcAft>
                <a:spcPts val="400"/>
              </a:spcAft>
              <a:buFont typeface="+mj-lt"/>
              <a:buAutoNum type="arabicPeriod"/>
            </a:pPr>
            <a:r>
              <a:rPr lang="pl-PL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Dążenie do jak najkorzystniejszego wyniku finansowego netto</a:t>
            </a:r>
          </a:p>
          <a:p>
            <a:pPr marL="514350" indent="-514350">
              <a:spcAft>
                <a:spcPts val="400"/>
              </a:spcAft>
              <a:buFont typeface="+mj-lt"/>
              <a:buAutoNum type="arabicPeriod"/>
            </a:pPr>
            <a:r>
              <a:rPr lang="pl-PL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Nacisk na pozyskiwanie depozytów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0693162F-ABD1-754B-A973-595657C129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100501"/>
              </a:clrFrom>
              <a:clrTo>
                <a:srgbClr val="10050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33748">
            <a:off x="7550062" y="1827263"/>
            <a:ext cx="5023834" cy="502383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F3A6C5E-FED9-1F4A-BFC7-0CF3E9B9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Nasza strategia</a:t>
            </a:r>
          </a:p>
        </p:txBody>
      </p:sp>
    </p:spTree>
    <p:extLst>
      <p:ext uri="{BB962C8B-B14F-4D97-AF65-F5344CB8AC3E}">
        <p14:creationId xmlns:p14="http://schemas.microsoft.com/office/powerpoint/2010/main" val="349378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DD2430D-074C-2A4F-BE96-B89F04B3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Najważniejsze sukcesy i problemy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3354528F-4D15-0842-B6E2-490FABDE7553}"/>
              </a:ext>
            </a:extLst>
          </p:cNvPr>
          <p:cNvSpPr txBox="1"/>
          <p:nvPr/>
        </p:nvSpPr>
        <p:spPr>
          <a:xfrm>
            <a:off x="540275" y="3611855"/>
            <a:ext cx="5400000" cy="2554545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Rozwinięta akcja kredytowa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l-P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Wysokie odsetki z udzielonych kredytów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l-P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Utrzymywany na wysokim poziomie rating - kwartałom 3-5 towarzyszyło lekkie pogorszenie, jednak udało nam się wrócić do A2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A83205D-71FA-D84E-A44F-802F5439C744}"/>
              </a:ext>
            </a:extLst>
          </p:cNvPr>
          <p:cNvSpPr txBox="1"/>
          <p:nvPr/>
        </p:nvSpPr>
        <p:spPr>
          <a:xfrm>
            <a:off x="540275" y="2647954"/>
            <a:ext cx="5400000" cy="720000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SUKCESY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A969BAB3-CE28-EA46-88F8-AD49E82D4ADB}"/>
              </a:ext>
            </a:extLst>
          </p:cNvPr>
          <p:cNvSpPr txBox="1"/>
          <p:nvPr/>
        </p:nvSpPr>
        <p:spPr>
          <a:xfrm>
            <a:off x="6251725" y="2647954"/>
            <a:ext cx="5400000" cy="7200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PROBLEMY</a:t>
            </a:r>
            <a:endParaRPr lang="pl-PL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71B9D98C-205A-0D45-BD2B-FA5B387D59FD}"/>
              </a:ext>
            </a:extLst>
          </p:cNvPr>
          <p:cNvGrpSpPr/>
          <p:nvPr/>
        </p:nvGrpSpPr>
        <p:grpSpPr>
          <a:xfrm>
            <a:off x="6251725" y="3611855"/>
            <a:ext cx="5400000" cy="2554545"/>
            <a:chOff x="6251725" y="3611855"/>
            <a:chExt cx="5400000" cy="2554545"/>
          </a:xfrm>
        </p:grpSpPr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xmlns="" id="{23661BB0-531B-1A48-A5D1-2F0DEE3C6A85}"/>
                </a:ext>
              </a:extLst>
            </p:cNvPr>
            <p:cNvSpPr txBox="1"/>
            <p:nvPr/>
          </p:nvSpPr>
          <p:spPr>
            <a:xfrm>
              <a:off x="6251725" y="3611855"/>
              <a:ext cx="5400000" cy="2554545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pl-PL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Zaniedbanie pozyskiwania finansowania</a:t>
              </a:r>
            </a:p>
            <a:p>
              <a:pPr algn="just"/>
              <a:endPara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pl-PL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Kredyt z Banku Centralnego – przez ostatnie kwartały zmagaliśmy się z wysokimi kosztami odsetkowymi związanymi z danym kredytem</a:t>
              </a:r>
            </a:p>
          </p:txBody>
        </p:sp>
        <p:sp>
          <p:nvSpPr>
            <p:cNvPr id="8" name="Strzałka w dół 7">
              <a:extLst>
                <a:ext uri="{FF2B5EF4-FFF2-40B4-BE49-F238E27FC236}">
                  <a16:creationId xmlns:a16="http://schemas.microsoft.com/office/drawing/2014/main" xmlns="" id="{6C4D1E42-18D1-E946-8DF8-23BA1F4E298C}"/>
                </a:ext>
              </a:extLst>
            </p:cNvPr>
            <p:cNvSpPr/>
            <p:nvPr/>
          </p:nvSpPr>
          <p:spPr>
            <a:xfrm>
              <a:off x="8644650" y="4181742"/>
              <a:ext cx="614150" cy="823668"/>
            </a:xfrm>
            <a:prstGeom prst="downArrow">
              <a:avLst/>
            </a:prstGeom>
            <a:solidFill>
              <a:schemeClr val="accent6">
                <a:lumMod val="75000"/>
                <a:alpha val="73000"/>
              </a:schemeClr>
            </a:solidFill>
            <a:ln>
              <a:noFill/>
            </a:ln>
            <a:effectLst>
              <a:glow rad="368300">
                <a:schemeClr val="accent6"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40630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57873E5-755D-9C43-BB71-0EA80E40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Nasze sukcesy – rachunek zysków i strat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8132D9E4-902E-2E40-A0BA-60DAD2D41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579490"/>
              </p:ext>
            </p:extLst>
          </p:nvPr>
        </p:nvGraphicFramePr>
        <p:xfrm>
          <a:off x="80010" y="1999164"/>
          <a:ext cx="39600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1F97F33D-4B0E-1F47-B9D4-15738DB790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329035"/>
              </p:ext>
            </p:extLst>
          </p:nvPr>
        </p:nvGraphicFramePr>
        <p:xfrm>
          <a:off x="4116000" y="1999500"/>
          <a:ext cx="3960000" cy="30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7F17A923-3018-5046-A0D0-6C87B90C7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456033"/>
              </p:ext>
            </p:extLst>
          </p:nvPr>
        </p:nvGraphicFramePr>
        <p:xfrm>
          <a:off x="8151990" y="2009777"/>
          <a:ext cx="39600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36DBB192-39BC-3041-9BC6-76E2C210ACD5}"/>
              </a:ext>
            </a:extLst>
          </p:cNvPr>
          <p:cNvSpPr txBox="1"/>
          <p:nvPr/>
        </p:nvSpPr>
        <p:spPr>
          <a:xfrm>
            <a:off x="362856" y="5034113"/>
            <a:ext cx="11466287" cy="1708160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100013" indent="-100013" algn="just">
              <a:buFont typeface="Arial" panose="020B0604020202020204" pitchFamily="34" charset="0"/>
              <a:buChar char="•"/>
            </a:pPr>
            <a:r>
              <a:rPr lang="pl-P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Wynik finansowy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Banku wykazywał tendencję rosnącą. Przyrosty były regularnie, aczkolwiek wyjątek stanowiły gwałtowne skoki przychodu netto w Q7 i Q10 spowodowane odpowiednio zwiększeniem wartości kredytów oraz wzrostem wyniku z tytułu operacji finansowych. </a:t>
            </a:r>
          </a:p>
          <a:p>
            <a:pPr marL="100013" indent="-100013" algn="just">
              <a:buFont typeface="Arial" panose="020B0604020202020204" pitchFamily="34" charset="0"/>
              <a:buChar char="•"/>
            </a:pPr>
            <a:r>
              <a:rPr lang="pl-P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Wartość przychodów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Banku stabilnie wzrastała przez cały okres gry. W Q10 65,5% przychodów stanowiły odsetki, natomiast resztę tworzyły pozostałe przychody (głównie z  tytułu transakcji terminowych).</a:t>
            </a:r>
          </a:p>
          <a:p>
            <a:pPr marL="100013" indent="-100013" algn="just"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Q10 </a:t>
            </a:r>
            <a:r>
              <a:rPr lang="pl-P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strukturze kosztów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53,54% wartości stanowiły odsetki. Pozostałe 46,46% tworzyły koszty operacyjne, w tym głównie  koszty sieci oddziałów oraz polityka płacowa.</a:t>
            </a:r>
          </a:p>
        </p:txBody>
      </p:sp>
    </p:spTree>
    <p:extLst>
      <p:ext uri="{BB962C8B-B14F-4D97-AF65-F5344CB8AC3E}">
        <p14:creationId xmlns:p14="http://schemas.microsoft.com/office/powerpoint/2010/main" val="290211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11EA1D1-3B71-8F4B-8C47-88C4E5DA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Nasze sukcesy – kredyty, kurs akcji, rating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DA6A72E6-835F-4141-BF81-31454604A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871036"/>
              </p:ext>
            </p:extLst>
          </p:nvPr>
        </p:nvGraphicFramePr>
        <p:xfrm>
          <a:off x="6451763" y="5549315"/>
          <a:ext cx="5424452" cy="65377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3132">
                  <a:extLst>
                    <a:ext uri="{9D8B030D-6E8A-4147-A177-3AD203B41FA5}">
                      <a16:colId xmlns:a16="http://schemas.microsoft.com/office/drawing/2014/main" xmlns="" val="2978963971"/>
                    </a:ext>
                  </a:extLst>
                </a:gridCol>
                <a:gridCol w="493132">
                  <a:extLst>
                    <a:ext uri="{9D8B030D-6E8A-4147-A177-3AD203B41FA5}">
                      <a16:colId xmlns:a16="http://schemas.microsoft.com/office/drawing/2014/main" xmlns="" val="291026549"/>
                    </a:ext>
                  </a:extLst>
                </a:gridCol>
                <a:gridCol w="493132">
                  <a:extLst>
                    <a:ext uri="{9D8B030D-6E8A-4147-A177-3AD203B41FA5}">
                      <a16:colId xmlns:a16="http://schemas.microsoft.com/office/drawing/2014/main" xmlns="" val="1127473187"/>
                    </a:ext>
                  </a:extLst>
                </a:gridCol>
                <a:gridCol w="493132">
                  <a:extLst>
                    <a:ext uri="{9D8B030D-6E8A-4147-A177-3AD203B41FA5}">
                      <a16:colId xmlns:a16="http://schemas.microsoft.com/office/drawing/2014/main" xmlns="" val="4012801972"/>
                    </a:ext>
                  </a:extLst>
                </a:gridCol>
                <a:gridCol w="493132">
                  <a:extLst>
                    <a:ext uri="{9D8B030D-6E8A-4147-A177-3AD203B41FA5}">
                      <a16:colId xmlns:a16="http://schemas.microsoft.com/office/drawing/2014/main" xmlns="" val="2060244174"/>
                    </a:ext>
                  </a:extLst>
                </a:gridCol>
                <a:gridCol w="493132">
                  <a:extLst>
                    <a:ext uri="{9D8B030D-6E8A-4147-A177-3AD203B41FA5}">
                      <a16:colId xmlns:a16="http://schemas.microsoft.com/office/drawing/2014/main" xmlns="" val="3055525265"/>
                    </a:ext>
                  </a:extLst>
                </a:gridCol>
                <a:gridCol w="493132">
                  <a:extLst>
                    <a:ext uri="{9D8B030D-6E8A-4147-A177-3AD203B41FA5}">
                      <a16:colId xmlns:a16="http://schemas.microsoft.com/office/drawing/2014/main" xmlns="" val="3103071816"/>
                    </a:ext>
                  </a:extLst>
                </a:gridCol>
                <a:gridCol w="493132">
                  <a:extLst>
                    <a:ext uri="{9D8B030D-6E8A-4147-A177-3AD203B41FA5}">
                      <a16:colId xmlns:a16="http://schemas.microsoft.com/office/drawing/2014/main" xmlns="" val="3555988792"/>
                    </a:ext>
                  </a:extLst>
                </a:gridCol>
                <a:gridCol w="493132">
                  <a:extLst>
                    <a:ext uri="{9D8B030D-6E8A-4147-A177-3AD203B41FA5}">
                      <a16:colId xmlns:a16="http://schemas.microsoft.com/office/drawing/2014/main" xmlns="" val="2361366375"/>
                    </a:ext>
                  </a:extLst>
                </a:gridCol>
                <a:gridCol w="493132">
                  <a:extLst>
                    <a:ext uri="{9D8B030D-6E8A-4147-A177-3AD203B41FA5}">
                      <a16:colId xmlns:a16="http://schemas.microsoft.com/office/drawing/2014/main" xmlns="" val="3740025032"/>
                    </a:ext>
                  </a:extLst>
                </a:gridCol>
                <a:gridCol w="493132">
                  <a:extLst>
                    <a:ext uri="{9D8B030D-6E8A-4147-A177-3AD203B41FA5}">
                      <a16:colId xmlns:a16="http://schemas.microsoft.com/office/drawing/2014/main" xmlns="" val="2204465963"/>
                    </a:ext>
                  </a:extLst>
                </a:gridCol>
              </a:tblGrid>
              <a:tr h="21544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Rating zewnętrzny</a:t>
                      </a: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8226894"/>
                  </a:ext>
                </a:extLst>
              </a:tr>
              <a:tr h="21544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Q0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Q1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Q2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Q3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Q4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Q5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Q6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Q7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Q8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Q9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Q10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A7E5C">
                        <a:alpha val="6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179891"/>
                  </a:ext>
                </a:extLst>
              </a:tr>
              <a:tr h="21544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Aa2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5DE">
                        <a:alpha val="5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Aa3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5DE">
                        <a:alpha val="5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Aa3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5DE">
                        <a:alpha val="5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Baa2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5DE">
                        <a:alpha val="5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Baa3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5DE">
                        <a:alpha val="5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Ba3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5DE">
                        <a:alpha val="5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Aa1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5DE">
                        <a:alpha val="5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Aa1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5DE">
                        <a:alpha val="5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Aa2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5DE">
                        <a:alpha val="5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Aa2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5DE">
                        <a:alpha val="5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A2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5DE">
                        <a:alpha val="5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4034694"/>
                  </a:ext>
                </a:extLst>
              </a:tr>
            </a:tbl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3467610D-D590-9343-839C-5A763566CCBE}"/>
              </a:ext>
            </a:extLst>
          </p:cNvPr>
          <p:cNvSpPr txBox="1"/>
          <p:nvPr/>
        </p:nvSpPr>
        <p:spPr>
          <a:xfrm>
            <a:off x="380814" y="5876202"/>
            <a:ext cx="5531072" cy="784830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Wartość udzielanych kredytów stabilnie wzrastała przez cały okres gry.  W Q10 udzielone kredyty stanowiły  81,56% aktywów banku.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0AA883A3-DCD8-EE46-99B0-0C60F23FCF11}"/>
              </a:ext>
            </a:extLst>
          </p:cNvPr>
          <p:cNvSpPr txBox="1"/>
          <p:nvPr/>
        </p:nvSpPr>
        <p:spPr>
          <a:xfrm>
            <a:off x="6516795" y="4826461"/>
            <a:ext cx="5294389" cy="461665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 akcji Banku wykazywał tendencję rosnącą. Znaczący wzrost kursu akcji Banku został odnotowany w ostatnich kwartałach gry.</a:t>
            </a:r>
          </a:p>
        </p:txBody>
      </p:sp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xmlns="" id="{A576E3BB-EDBE-374A-9A2F-998F258D1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399194"/>
              </p:ext>
            </p:extLst>
          </p:nvPr>
        </p:nvGraphicFramePr>
        <p:xfrm>
          <a:off x="250751" y="2070815"/>
          <a:ext cx="5791199" cy="362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xmlns="" id="{CCA7586C-10B4-0C46-976D-059944743E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478265"/>
              </p:ext>
            </p:extLst>
          </p:nvPr>
        </p:nvGraphicFramePr>
        <p:xfrm>
          <a:off x="6386732" y="2070814"/>
          <a:ext cx="5554517" cy="266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2F41FF66-DBFA-DF45-A1FF-80A40D834D71}"/>
              </a:ext>
            </a:extLst>
          </p:cNvPr>
          <p:cNvSpPr txBox="1"/>
          <p:nvPr/>
        </p:nvSpPr>
        <p:spPr>
          <a:xfrm>
            <a:off x="6451763" y="6203088"/>
            <a:ext cx="5424452" cy="646331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Rating zewnętrzny Banku zmieniał się przez cały okres gry. Najwyższy rating Banku na poziomie Aa1, który występował w Q6 i Q7 ostatecznie został obniżony do A2.</a:t>
            </a:r>
          </a:p>
        </p:txBody>
      </p:sp>
    </p:spTree>
    <p:extLst>
      <p:ext uri="{BB962C8B-B14F-4D97-AF65-F5344CB8AC3E}">
        <p14:creationId xmlns:p14="http://schemas.microsoft.com/office/powerpoint/2010/main" val="173394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396FCDD-3850-7A47-9D2C-C414C974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Czego nauczyła nas gra?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3F2A8C-D4C6-164A-B661-0F8110C51E77}"/>
              </a:ext>
            </a:extLst>
          </p:cNvPr>
          <p:cNvSpPr txBox="1"/>
          <p:nvPr/>
        </p:nvSpPr>
        <p:spPr>
          <a:xfrm>
            <a:off x="934766" y="2623720"/>
            <a:ext cx="7100871" cy="3170099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Udział w grze pozwolił nam zobaczyć, jak w rzeczywistości działa bank, jak wygląda zarządzanie bankiem w praktyce, a także z jakimi wyzwaniami muszą mierzyć się osoby, które zarządzają takimi instytucjami.</a:t>
            </a:r>
          </a:p>
          <a:p>
            <a:pPr algn="just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Dzięki grze mogliśmy się też przekonać, jak podjęte decyzje, zmiany poszczególnych pozycji wpływają na wynik finansowy banku oraz na różne wskaźniki.</a:t>
            </a:r>
          </a:p>
          <a:p>
            <a:pPr algn="just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 gry pozwolił nam także nauczyć się lepiej pracować w grupie oraz dał nam możliwość sprawdzenia swoich umiejętności i wiedzy zdobytej w trakcie studiów.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BD6E079-BF97-764F-AF27-258012AE40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3582" y="1922770"/>
            <a:ext cx="270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2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679D9D8-6455-494B-866A-05101A99D4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8000" b="1" dirty="0">
                <a:latin typeface="Arial" panose="020B0604020202020204" pitchFamily="34" charset="0"/>
                <a:cs typeface="Arial" panose="020B0604020202020204" pitchFamily="34" charset="0"/>
              </a:rPr>
              <a:t>Dziękujemy!</a:t>
            </a:r>
          </a:p>
        </p:txBody>
      </p:sp>
    </p:spTree>
    <p:extLst>
      <p:ext uri="{BB962C8B-B14F-4D97-AF65-F5344CB8AC3E}">
        <p14:creationId xmlns:p14="http://schemas.microsoft.com/office/powerpoint/2010/main" val="42159193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{5134AF12-4926-954A-BB80-62A02CECB4F6}tf10001057</Template>
  <TotalTime>246</TotalTime>
  <Words>326</Words>
  <Application>Microsoft Office PowerPoint</Application>
  <PresentationFormat>Niestandardowy</PresentationFormat>
  <Paragraphs>74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Berlin</vt:lpstr>
      <vt:lpstr>Aurum Bank</vt:lpstr>
      <vt:lpstr>Nasza strategia</vt:lpstr>
      <vt:lpstr>Najważniejsze sukcesy i problemy</vt:lpstr>
      <vt:lpstr>Nasze sukcesy – rachunek zysków i strat</vt:lpstr>
      <vt:lpstr>Nasze sukcesy – kredyty, kurs akcji, rating</vt:lpstr>
      <vt:lpstr>Czego nauczyła nas gra?</vt:lpstr>
      <vt:lpstr>Dziękujemy!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Aurum Bank</dc:title>
  <dc:creator>Microsoft Office User</dc:creator>
  <cp:lastModifiedBy>OWNER</cp:lastModifiedBy>
  <cp:revision>38</cp:revision>
  <dcterms:created xsi:type="dcterms:W3CDTF">2020-04-19T17:27:09Z</dcterms:created>
  <dcterms:modified xsi:type="dcterms:W3CDTF">2020-04-20T15:38:53Z</dcterms:modified>
</cp:coreProperties>
</file>